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30"/>
  </p:handoutMasterIdLst>
  <p:sldIdLst>
    <p:sldId id="2643" r:id="rId5"/>
    <p:sldId id="2645" r:id="rId7"/>
    <p:sldId id="288" r:id="rId8"/>
    <p:sldId id="341" r:id="rId9"/>
    <p:sldId id="290" r:id="rId10"/>
    <p:sldId id="2660" r:id="rId11"/>
    <p:sldId id="2661" r:id="rId12"/>
    <p:sldId id="2662" r:id="rId13"/>
    <p:sldId id="2664" r:id="rId14"/>
    <p:sldId id="2665" r:id="rId15"/>
    <p:sldId id="2675" r:id="rId16"/>
    <p:sldId id="2666" r:id="rId17"/>
    <p:sldId id="2667" r:id="rId18"/>
    <p:sldId id="2668" r:id="rId19"/>
    <p:sldId id="2669" r:id="rId20"/>
    <p:sldId id="2670" r:id="rId21"/>
    <p:sldId id="2677" r:id="rId22"/>
    <p:sldId id="2678" r:id="rId23"/>
    <p:sldId id="2679" r:id="rId24"/>
    <p:sldId id="2681" r:id="rId25"/>
    <p:sldId id="2682" r:id="rId26"/>
    <p:sldId id="2683" r:id="rId27"/>
    <p:sldId id="2684" r:id="rId28"/>
    <p:sldId id="2646" r:id="rId29"/>
  </p:sldIdLst>
  <p:sldSz cx="12192000" cy="6858000"/>
  <p:notesSz cx="6858000" cy="9144000"/>
  <p:embeddedFontLst>
    <p:embeddedFont>
      <p:font typeface="黑体" panose="02010609060101010101" pitchFamily="49" charset="-122"/>
      <p:regular r:id="rId34"/>
    </p:embeddedFont>
    <p:embeddedFont>
      <p:font typeface="A思源黑体—06" panose="020B0800000000000000" pitchFamily="34" charset="-122"/>
      <p:bold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等线" panose="02010600030101010101" charset="0"/>
      <p:regular r:id="rId44"/>
      <p:bold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E9D6"/>
    <a:srgbClr val="58395F"/>
    <a:srgbClr val="070D32"/>
    <a:srgbClr val="263061"/>
    <a:srgbClr val="537EDA"/>
    <a:srgbClr val="C99749"/>
    <a:srgbClr val="347692"/>
    <a:srgbClr val="D6D6D6"/>
    <a:srgbClr val="F2DF7D"/>
    <a:srgbClr val="ADB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980" autoAdjust="0"/>
  </p:normalViewPr>
  <p:slideViewPr>
    <p:cSldViewPr snapToGrid="0">
      <p:cViewPr varScale="1">
        <p:scale>
          <a:sx n="87" d="100"/>
          <a:sy n="87" d="100"/>
        </p:scale>
        <p:origin x="-480" y="-86"/>
      </p:cViewPr>
      <p:guideLst>
        <p:guide orient="horz" pos="2178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6" Type="http://schemas.openxmlformats.org/officeDocument/2006/relationships/tags" Target="tags/tag2.xml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B07AD-EFAE-4FDF-90D1-D6EE763B35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DCE46-659D-49AC-96B2-0D3F402157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3780F324-55E9-4AF7-8786-DF6AE2F6E98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C0F2A6EB-9F69-4690-847A-BD7D4AC91AE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71488" y="471488"/>
            <a:ext cx="5043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9"/>
          <a:stretch>
            <a:fillRect/>
          </a:stretch>
        </p:blipFill>
        <p:spPr>
          <a:xfrm>
            <a:off x="0" y="322"/>
            <a:ext cx="12192000" cy="68576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02" t="5283" b="5279"/>
          <a:stretch>
            <a:fillRect/>
          </a:stretch>
        </p:blipFill>
        <p:spPr>
          <a:xfrm>
            <a:off x="-68826" y="70607"/>
            <a:ext cx="1396181" cy="1227891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 userDrawn="1"/>
        </p:nvSpPr>
        <p:spPr>
          <a:xfrm>
            <a:off x="1396181" y="321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</a:rPr>
              <a:t>输入标题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396181" y="844714"/>
            <a:ext cx="39901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TYPE YOUR CONTENT HERE, OR AFTER COPYING YOUR TEXT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5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bg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.xml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1"/>
          <a:stretch>
            <a:fillRect/>
          </a:stretch>
        </p:blipFill>
        <p:spPr>
          <a:xfrm>
            <a:off x="77" y="645"/>
            <a:ext cx="12192000" cy="6857355"/>
          </a:xfrm>
          <a:prstGeom prst="rect">
            <a:avLst/>
          </a:prstGeom>
          <a:solidFill>
            <a:srgbClr val="537EDA"/>
          </a:solidFill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0" t="5283" b="5279"/>
          <a:stretch>
            <a:fillRect/>
          </a:stretch>
        </p:blipFill>
        <p:spPr>
          <a:xfrm>
            <a:off x="278766" y="1"/>
            <a:ext cx="3712131" cy="6857677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sp>
        <p:nvSpPr>
          <p:cNvPr id="11" name="文本框 10"/>
          <p:cNvSpPr txBox="1"/>
          <p:nvPr/>
        </p:nvSpPr>
        <p:spPr>
          <a:xfrm>
            <a:off x="3759200" y="226695"/>
            <a:ext cx="10042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网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页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设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计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与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制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作  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8" t="5283" b="5279"/>
          <a:stretch>
            <a:fillRect/>
          </a:stretch>
        </p:blipFill>
        <p:spPr>
          <a:xfrm flipH="1">
            <a:off x="10618467" y="323"/>
            <a:ext cx="1547498" cy="6857677"/>
          </a:xfrm>
          <a:custGeom>
            <a:avLst/>
            <a:gdLst>
              <a:gd name="connsiteX0" fmla="*/ 1547498 w 1547498"/>
              <a:gd name="connsiteY0" fmla="*/ 0 h 6857677"/>
              <a:gd name="connsiteX1" fmla="*/ 0 w 1547498"/>
              <a:gd name="connsiteY1" fmla="*/ 0 h 6857677"/>
              <a:gd name="connsiteX2" fmla="*/ 0 w 1547498"/>
              <a:gd name="connsiteY2" fmla="*/ 6857677 h 6857677"/>
              <a:gd name="connsiteX3" fmla="*/ 1547498 w 1547498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498" h="6857677">
                <a:moveTo>
                  <a:pt x="1547498" y="0"/>
                </a:moveTo>
                <a:lnTo>
                  <a:pt x="0" y="0"/>
                </a:lnTo>
                <a:lnTo>
                  <a:pt x="0" y="6857677"/>
                </a:lnTo>
                <a:lnTo>
                  <a:pt x="1547498" y="6857677"/>
                </a:lnTo>
                <a:close/>
              </a:path>
            </a:pathLst>
          </a:custGeom>
        </p:spPr>
      </p:pic>
      <p:grpSp>
        <p:nvGrpSpPr>
          <p:cNvPr id="36" name="组合 35"/>
          <p:cNvGrpSpPr/>
          <p:nvPr/>
        </p:nvGrpSpPr>
        <p:grpSpPr>
          <a:xfrm>
            <a:off x="3758846" y="808893"/>
            <a:ext cx="6120000" cy="5095334"/>
            <a:chOff x="4279546" y="886363"/>
            <a:chExt cx="6120000" cy="5095334"/>
          </a:xfrm>
        </p:grpSpPr>
        <p:sp>
          <p:nvSpPr>
            <p:cNvPr id="17" name="弧形 16"/>
            <p:cNvSpPr/>
            <p:nvPr/>
          </p:nvSpPr>
          <p:spPr>
            <a:xfrm flipV="1">
              <a:off x="5942546" y="3187697"/>
              <a:ext cx="2794000" cy="2794000"/>
            </a:xfrm>
            <a:prstGeom prst="arc">
              <a:avLst>
                <a:gd name="adj1" fmla="val 12626606"/>
                <a:gd name="adj2" fmla="val 19742983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279546" y="886363"/>
              <a:ext cx="6120000" cy="3650559"/>
              <a:chOff x="4279546" y="886363"/>
              <a:chExt cx="6120000" cy="3650559"/>
            </a:xfrm>
          </p:grpSpPr>
          <p:sp>
            <p:nvSpPr>
              <p:cNvPr id="14" name="弧形 13"/>
              <p:cNvSpPr/>
              <p:nvPr/>
            </p:nvSpPr>
            <p:spPr>
              <a:xfrm>
                <a:off x="5942546" y="1621946"/>
                <a:ext cx="2794000" cy="2794000"/>
              </a:xfrm>
              <a:prstGeom prst="arc">
                <a:avLst>
                  <a:gd name="adj1" fmla="val 12626606"/>
                  <a:gd name="adj2" fmla="val 19742983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Light" panose="020B0300000000000000" pitchFamily="34" charset="-122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279546" y="4107815"/>
                <a:ext cx="612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图片 2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09" t="30991" r="37462" b="59255"/>
              <a:stretch>
                <a:fillRect/>
              </a:stretch>
            </p:blipFill>
            <p:spPr>
              <a:xfrm>
                <a:off x="5917385" y="3868066"/>
                <a:ext cx="2844322" cy="668856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09" t="30991" r="37462" b="59255"/>
              <a:stretch>
                <a:fillRect/>
              </a:stretch>
            </p:blipFill>
            <p:spPr>
              <a:xfrm rot="5400000">
                <a:off x="6542681" y="1371150"/>
                <a:ext cx="1433918" cy="464343"/>
              </a:xfrm>
              <a:prstGeom prst="rect">
                <a:avLst/>
              </a:prstGeom>
            </p:spPr>
          </p:pic>
        </p:grp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9" t="30991" r="37462" b="59255"/>
          <a:stretch>
            <a:fillRect/>
          </a:stretch>
        </p:blipFill>
        <p:spPr>
          <a:xfrm rot="5400000">
            <a:off x="3325656" y="2567593"/>
            <a:ext cx="716960" cy="464343"/>
          </a:xfrm>
          <a:prstGeom prst="rect">
            <a:avLst/>
          </a:prstGeom>
        </p:spPr>
      </p:pic>
      <p:pic>
        <p:nvPicPr>
          <p:cNvPr id="39" name="PA-AnanRyoko - Refrain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687198" y="1281778"/>
            <a:ext cx="487363" cy="4873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27630" y="2863850"/>
            <a:ext cx="845629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FLASH动画</a:t>
            </a:r>
            <a:r>
              <a:rPr lang="zh-CN" altLang="en-US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础</a:t>
            </a:r>
            <a:r>
              <a:rPr lang="zh-CN" altLang="en-US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及应用</a:t>
            </a:r>
            <a:endParaRPr lang="zh-CN" altLang="en-US" sz="5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endParaRPr lang="zh-CN" altLang="en-US" sz="5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 advTm="2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5380" y="154305"/>
            <a:ext cx="10492105" cy="588708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</a:t>
            </a:r>
            <a:endParaRPr lang="zh-CN" altLang="zh-CN" dirty="0"/>
          </a:p>
        </p:txBody>
      </p:sp>
      <p:pic>
        <p:nvPicPr>
          <p:cNvPr id="2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2510" y="278130"/>
            <a:ext cx="6682740" cy="3000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75" y="3564890"/>
            <a:ext cx="6683375" cy="30245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5730" y="141605"/>
            <a:ext cx="10492105" cy="588708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到此，引导层动画就制作完成，可以发布查看效果</a:t>
            </a:r>
            <a:r>
              <a:rPr lang="zh-CN" altLang="en-US" dirty="0" smtClean="0"/>
              <a:t>。</a:t>
            </a:r>
            <a:r>
              <a:rPr lang="en-US" altLang="zh-CN" dirty="0" smtClean="0"/>
              <a:t>  </a:t>
            </a:r>
            <a:endParaRPr lang="zh-CN" altLang="zh-CN" dirty="0"/>
          </a:p>
        </p:txBody>
      </p:sp>
      <p:pic>
        <p:nvPicPr>
          <p:cNvPr id="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7230" y="1072515"/>
            <a:ext cx="6684010" cy="2856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3.2.2 </a:t>
            </a:r>
            <a:r>
              <a:rPr dirty="0"/>
              <a:t>遮罩层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7690"/>
            <a:ext cx="10515600" cy="4351338"/>
          </a:xfrm>
        </p:spPr>
        <p:txBody>
          <a:bodyPr>
            <a:normAutofit fontScale="9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  </a:t>
            </a:r>
            <a:r>
              <a:rPr dirty="0"/>
              <a:t>类似于PS里的蒙版，即遮罩层的地方就是最后发布出来显示出来的动画，遮罩层以外的在发布时的不显示的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  *可用于制作翻页、卷轴、倒影等效果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  注意：（1）动画可以是补间动画或者形状补间，即图形可以是元件，也可以是点  阵矢量图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       （2）引导层与遮罩层不兼容，即不能在遮罩层里有引导层动画，也不可以在引导层里有遮罩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       （3）遮罩层共有三种动画形态:遮罩层运动、被遮罩运动、两者同时运动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58470"/>
            <a:ext cx="10515600" cy="5718175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 smtClean="0"/>
              <a:t>1.</a:t>
            </a:r>
            <a:r>
              <a:rPr lang="en-US" altLang="zh-CN" dirty="0">
                <a:sym typeface="+mn-ea"/>
              </a:rPr>
              <a:t>添加遮罩层的方法：选择成为遮罩的图层→右键→“遮罩层”</a:t>
            </a:r>
            <a:endParaRPr lang="en-US" altLang="zh-CN" dirty="0">
              <a:sym typeface="+mn-ea"/>
            </a:endParaRPr>
          </a:p>
        </p:txBody>
      </p:sp>
      <p:pic>
        <p:nvPicPr>
          <p:cNvPr id="2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1090930"/>
            <a:ext cx="4719320" cy="2606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20" y="1090930"/>
            <a:ext cx="4813300" cy="2606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85" y="3982720"/>
            <a:ext cx="4904740" cy="2585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4490"/>
            <a:ext cx="10515600" cy="5812790"/>
          </a:xfrm>
        </p:spPr>
        <p:txBody>
          <a:bodyPr/>
          <a:lstStyle/>
          <a:p>
            <a:pPr marL="0" lvl="0" indent="0">
              <a:buNone/>
            </a:pPr>
            <a:endParaRPr lang="en-US" altLang="zh-CN" dirty="0" smtClean="0"/>
          </a:p>
          <a:p>
            <a:pPr marL="0" lvl="0" indent="0">
              <a:buNone/>
            </a:pPr>
            <a:r>
              <a:rPr lang="en-US" altLang="zh-CN" dirty="0" smtClean="0"/>
              <a:t>2.</a:t>
            </a:r>
            <a:r>
              <a:rPr lang="en-US" altLang="zh-CN" dirty="0"/>
              <a:t>遮罩层运动</a:t>
            </a:r>
            <a:endParaRPr lang="en-US" altLang="zh-CN" dirty="0"/>
          </a:p>
          <a:p>
            <a:pPr marL="0" lvl="0" indent="0">
              <a:buNone/>
            </a:pPr>
            <a:r>
              <a:rPr lang="en-US" altLang="zh-CN" dirty="0"/>
              <a:t>（1）	插入一张图片：“文件”→“导入”→“导入到库”</a:t>
            </a:r>
            <a:endParaRPr lang="en-US" altLang="zh-CN" dirty="0"/>
          </a:p>
        </p:txBody>
      </p:sp>
      <p:pic>
        <p:nvPicPr>
          <p:cNvPr id="2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240" y="2052320"/>
            <a:ext cx="5272405" cy="3744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35" y="2052320"/>
            <a:ext cx="4863465" cy="3744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pic>
        <p:nvPicPr>
          <p:cNvPr id="2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7285" y="411480"/>
            <a:ext cx="5272405" cy="3135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1480"/>
            <a:ext cx="5273040" cy="3135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5" y="3671570"/>
            <a:ext cx="6412230" cy="2945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8855" y="438150"/>
            <a:ext cx="10354945" cy="57391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en-US" altLang="zh-CN">
                <a:sym typeface="+mn-ea"/>
              </a:rPr>
              <a:t>3、被遮罩运动</a:t>
            </a:r>
            <a:endParaRPr lang="en-US" altLang="zh-CN"/>
          </a:p>
          <a:p>
            <a:pPr marL="0" indent="0">
              <a:buNone/>
            </a:pPr>
            <a:r>
              <a:rPr lang="zh-CN" altLang="zh-CN" dirty="0"/>
              <a:t>（1）	插入一张图片：“文件”→“导入”→“导入到库”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210" y="1635760"/>
            <a:ext cx="5525135" cy="3546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85" y="1655445"/>
            <a:ext cx="5022215" cy="3547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66675" y="345440"/>
            <a:ext cx="10354945" cy="573913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到此，被遮罩层运动做完，可以发布查看效果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701040"/>
            <a:ext cx="4866005" cy="4160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55" y="700405"/>
            <a:ext cx="4381500" cy="4161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8855" y="438150"/>
            <a:ext cx="10354945" cy="57391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en-US" altLang="zh-CN">
                <a:sym typeface="+mn-ea"/>
              </a:rPr>
              <a:t>4、	两者同时运动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 前面步骤与“被遮罩层运动”一样，只是多了以下步骤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  到此，两者同时运动制作完成，可以发布查看效果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</p:txBody>
      </p:sp>
      <p:pic>
        <p:nvPicPr>
          <p:cNvPr id="2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9405" y="1579880"/>
            <a:ext cx="5619115" cy="3698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3.3  </a:t>
            </a:r>
            <a:r>
              <a:rPr altLang="zh-CN" dirty="0">
                <a:sym typeface="+mn-ea"/>
              </a:rPr>
              <a:t>FLASH 的工作界面</a:t>
            </a:r>
            <a:endParaRPr altLang="zh-CN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407" y="1690688"/>
            <a:ext cx="10146679" cy="46656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  </a:t>
            </a:r>
            <a:r>
              <a:rPr altLang="zh-CN" sz="2800" dirty="0"/>
              <a:t>Flash CS5的操作界面由以下几部分组成：菜单栏、主工具栏、工具箱、时间轴、场景和舞台、属性面板以及浮动面板</a:t>
            </a:r>
            <a:r>
              <a:rPr lang="zh-CN" sz="2800" dirty="0"/>
              <a:t>。</a:t>
            </a:r>
            <a:endParaRPr lang="zh-CN" sz="2800" dirty="0"/>
          </a:p>
          <a:p>
            <a:pPr algn="just">
              <a:lnSpc>
                <a:spcPct val="150000"/>
              </a:lnSpc>
              <a:buNone/>
            </a:pPr>
            <a:endParaRPr lang="zh-CN" sz="2800" dirty="0"/>
          </a:p>
        </p:txBody>
      </p:sp>
      <p:pic>
        <p:nvPicPr>
          <p:cNvPr id="1073742874" name="图片 1"/>
          <p:cNvPicPr>
            <a:picLocks noRot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4415" y="3053715"/>
            <a:ext cx="7843520" cy="3646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本章内容</a:t>
            </a:r>
            <a:endParaRPr lang="zh-CN" altLang="en-US" dirty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670" y="1998345"/>
            <a:ext cx="10451465" cy="2818130"/>
          </a:xfrm>
        </p:spPr>
        <p:txBody>
          <a:bodyPr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3.1 </a:t>
            </a:r>
            <a:r>
              <a:rPr altLang="zh-CN" dirty="0"/>
              <a:t>FLASH 的工作界面</a:t>
            </a:r>
            <a:endParaRPr altLang="zh-CN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3.2 </a:t>
            </a:r>
            <a:r>
              <a:rPr altLang="zh-CN" dirty="0">
                <a:sym typeface="+mn-ea"/>
              </a:rPr>
              <a:t>FLASH 的绘图基础</a:t>
            </a:r>
            <a:endParaRPr lang="en-US" altLang="zh-CN" b="1" dirty="0" smtClean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3.3 </a:t>
            </a:r>
            <a:r>
              <a:rPr altLang="zh-CN" dirty="0">
                <a:sym typeface="+mn-ea"/>
              </a:rPr>
              <a:t>FLASH制作基本动画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3.3  </a:t>
            </a:r>
            <a:r>
              <a:rPr altLang="zh-CN" dirty="0">
                <a:sym typeface="+mn-ea"/>
              </a:rPr>
              <a:t>FLASH 的工作界面</a:t>
            </a:r>
            <a:endParaRPr altLang="zh-CN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407" y="1690688"/>
            <a:ext cx="10146679" cy="46656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  </a:t>
            </a:r>
            <a:r>
              <a:rPr altLang="zh-CN" sz="2800" dirty="0"/>
              <a:t>Flash CS5的操作界面由以下几部分组成：菜单栏、主工具栏、工具箱、时间轴、场景和舞台、属性面板以及浮动面板</a:t>
            </a:r>
            <a:r>
              <a:rPr lang="zh-CN" sz="2800" dirty="0"/>
              <a:t>。</a:t>
            </a:r>
            <a:endParaRPr lang="zh-CN" sz="2800" dirty="0"/>
          </a:p>
          <a:p>
            <a:pPr algn="just">
              <a:lnSpc>
                <a:spcPct val="150000"/>
              </a:lnSpc>
              <a:buNone/>
            </a:pPr>
            <a:endParaRPr lang="zh-CN" sz="2800" dirty="0"/>
          </a:p>
        </p:txBody>
      </p:sp>
      <p:pic>
        <p:nvPicPr>
          <p:cNvPr id="1073742874" name="图片 1"/>
          <p:cNvPicPr>
            <a:picLocks noRot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4415" y="3053715"/>
            <a:ext cx="7843520" cy="3646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3.3  </a:t>
            </a:r>
            <a:r>
              <a:rPr altLang="zh-CN" dirty="0">
                <a:sym typeface="+mn-ea"/>
              </a:rPr>
              <a:t>FLASH制作基本动画</a:t>
            </a:r>
            <a:endParaRPr altLang="zh-CN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560" y="1419225"/>
            <a:ext cx="10146665" cy="493712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3.3.1 </a:t>
            </a:r>
            <a:r>
              <a:rPr sz="2800" dirty="0">
                <a:sym typeface="+mn-ea"/>
              </a:rPr>
              <a:t>FLASH文档的测试、运行和发布</a:t>
            </a:r>
            <a:endParaRPr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      测试</a:t>
            </a:r>
            <a:endParaRPr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      选择“控制 &gt; 测试影片”命令，进入影片测</a:t>
            </a:r>
            <a:endParaRPr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试窗口。在测试窗口上方的菜单栏中最常用</a:t>
            </a:r>
            <a:endParaRPr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的是“视图”菜单和“控制”菜单。单击“视图”菜</a:t>
            </a:r>
            <a:endParaRPr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单，弹出其下拉子菜单。</a:t>
            </a:r>
            <a:endParaRPr sz="2800" dirty="0"/>
          </a:p>
        </p:txBody>
      </p:sp>
      <p:pic>
        <p:nvPicPr>
          <p:cNvPr id="2" name="图片 25" descr="13章-299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7553" y="3403600"/>
            <a:ext cx="1895475" cy="2305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560" y="749300"/>
            <a:ext cx="10146665" cy="56070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3.3.1 </a:t>
            </a:r>
            <a:r>
              <a:rPr altLang="zh-CN" sz="2800" dirty="0">
                <a:sym typeface="+mn-ea"/>
              </a:rPr>
              <a:t>FLASH制作基本动画</a:t>
            </a:r>
            <a:endParaRPr lang="en-US" altLang="zh-CN"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   FLASH文档的测试、运行和发布</a:t>
            </a:r>
            <a:endParaRPr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   测试</a:t>
            </a:r>
            <a:endParaRPr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  选择“控制 &gt; 测试影片”命令，进入影片测试窗口。在测试窗口上方的菜单栏中最常用的是“视图”菜单和“控制”菜单。单击“视图”菜单，弹出其下拉子菜单。</a:t>
            </a:r>
            <a:endParaRPr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560" y="328295"/>
            <a:ext cx="10146665" cy="6028055"/>
          </a:xfrm>
        </p:spPr>
        <p:txBody>
          <a:bodyPr>
            <a:normAutofit fontScale="8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    测试影片下载性能，对制作动画来说非常重要。用户可以使用宽带设置，以图形化的形式查看下载性能。要测试影片下载性能，选择“控制 &gt; 测试影片”命令，进入影片测试窗口。选择“视图 &gt; 带宽设置”命令，打开带宽特性窗口</a:t>
            </a:r>
            <a:endParaRPr lang="en-US" altLang="zh-CN" sz="2800" dirty="0"/>
          </a:p>
          <a:p>
            <a:pPr algn="just">
              <a:lnSpc>
                <a:spcPct val="150000"/>
              </a:lnSpc>
              <a:buNone/>
            </a:pPr>
            <a:endParaRPr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          使用发布预览，可以从发布预览子菜单中选择一种文件格式进行输出。在子菜单中可以选择的格式都是在“发布设置”对话框中指定好的输出格式。 </a:t>
            </a:r>
            <a:endParaRPr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打包文件 </a:t>
            </a:r>
            <a:endParaRPr sz="2800" dirty="0"/>
          </a:p>
          <a:p>
            <a:pPr algn="just">
              <a:lnSpc>
                <a:spcPct val="150000"/>
              </a:lnSpc>
              <a:buNone/>
            </a:pPr>
            <a:r>
              <a:rPr sz="2800" dirty="0"/>
              <a:t>           在网页中浏览SWF动画需要先安装插件，如果在不安装插件的情况下观看动画，可以将Flash作品打包成后缀为.exe的文件，此文件可独立运行，并与后缀为.swf的动画效果相同。 </a:t>
            </a:r>
            <a:endParaRPr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2368" y="365125"/>
            <a:ext cx="10023231" cy="1325563"/>
          </a:xfrm>
        </p:spPr>
        <p:txBody>
          <a:bodyPr/>
          <a:lstStyle/>
          <a:p>
            <a:r>
              <a:rPr lang="zh-CN" altLang="en-US" dirty="0" smtClean="0"/>
              <a:t>课堂</a:t>
            </a:r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23950" y="1691005"/>
            <a:ext cx="9846310" cy="3125470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本章</a:t>
            </a:r>
            <a:r>
              <a:rPr lang="zh-CN" altLang="zh-CN" dirty="0"/>
              <a:t>首先回顾上章内容，并介绍</a:t>
            </a:r>
            <a:r>
              <a:rPr altLang="zh-CN" dirty="0">
                <a:sym typeface="+mn-ea"/>
              </a:rPr>
              <a:t>了解FLASH 的工作界面。</a:t>
            </a:r>
            <a:r>
              <a:rPr lang="zh-CN" dirty="0">
                <a:sym typeface="+mn-ea"/>
              </a:rPr>
              <a:t>其次，通过课堂现场示范等方式，讲授了</a:t>
            </a:r>
            <a:r>
              <a:rPr altLang="zh-CN" dirty="0">
                <a:sym typeface="+mn-ea"/>
              </a:rPr>
              <a:t>FLASH 的绘图基础</a:t>
            </a:r>
            <a:r>
              <a:rPr lang="zh-CN" altLang="zh-CN" dirty="0"/>
              <a:t>；</a:t>
            </a:r>
            <a:r>
              <a:rPr lang="zh-CN" altLang="zh-CN" dirty="0">
                <a:sym typeface="+mn-ea"/>
              </a:rPr>
              <a:t>最后</a:t>
            </a:r>
            <a:r>
              <a:rPr altLang="zh-CN" dirty="0">
                <a:sym typeface="+mn-ea"/>
              </a:rPr>
              <a:t>掌握FLASH制作基本动画</a:t>
            </a:r>
            <a:r>
              <a:rPr lang="zh-CN" dirty="0">
                <a:sym typeface="+mn-ea"/>
              </a:rPr>
              <a:t>，</a:t>
            </a:r>
            <a:r>
              <a:rPr lang="zh-CN" altLang="zh-CN" dirty="0">
                <a:sym typeface="+mn-ea"/>
              </a:rPr>
              <a:t>包括</a:t>
            </a:r>
            <a:r>
              <a:rPr altLang="zh-CN" dirty="0">
                <a:sym typeface="+mn-ea"/>
              </a:rPr>
              <a:t>引导层和遮罩层等动画效果的制作</a:t>
            </a:r>
            <a:r>
              <a:rPr lang="zh-CN" dirty="0">
                <a:sym typeface="+mn-ea"/>
              </a:rPr>
              <a:t>，并</a:t>
            </a:r>
            <a:r>
              <a:rPr lang="zh-CN" altLang="zh-CN" dirty="0"/>
              <a:t>简单讲解了</a:t>
            </a:r>
            <a:r>
              <a:rPr dirty="0"/>
              <a:t>FLASH文档的测试、运行和发布</a:t>
            </a:r>
            <a:r>
              <a:rPr lang="zh-CN" dirty="0"/>
              <a:t>等知识</a:t>
            </a:r>
            <a:r>
              <a:rPr lang="zh-CN" altLang="zh-CN" dirty="0"/>
              <a:t>。</a:t>
            </a:r>
            <a:endParaRPr lang="zh-CN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教学</a:t>
            </a:r>
            <a:r>
              <a:rPr lang="zh-CN" altLang="en-US" dirty="0"/>
              <a:t>目标</a:t>
            </a:r>
            <a:endParaRPr lang="zh-CN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0315" y="1606550"/>
            <a:ext cx="8496300" cy="3039745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altLang="zh-CN" sz="2800" dirty="0"/>
              <a:t>了解FLASH 的工作界面。</a:t>
            </a:r>
            <a:endParaRPr altLang="zh-CN" sz="2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altLang="zh-CN" sz="2800" dirty="0"/>
              <a:t>掌握FLASH 的绘图基础。	</a:t>
            </a:r>
            <a:endParaRPr altLang="zh-CN" sz="2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altLang="zh-CN" sz="2800" dirty="0"/>
              <a:t>掌握FLASH制作基本动画</a:t>
            </a:r>
            <a:endParaRPr altLang="zh-C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3.1  </a:t>
            </a:r>
            <a:r>
              <a:rPr altLang="zh-CN" dirty="0">
                <a:sym typeface="+mn-ea"/>
              </a:rPr>
              <a:t>FLASH 的工作界面</a:t>
            </a:r>
            <a:endParaRPr altLang="zh-CN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407" y="1690688"/>
            <a:ext cx="10146679" cy="46656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  </a:t>
            </a:r>
            <a:r>
              <a:rPr altLang="zh-CN" sz="2800" dirty="0"/>
              <a:t>Flash CS5的操作界面由以下几部分组成：菜单栏、主工具栏、工具箱、时间轴、场景和舞台、属性面板以及浮动面板</a:t>
            </a:r>
            <a:r>
              <a:rPr lang="zh-CN" sz="2800" dirty="0"/>
              <a:t>。</a:t>
            </a:r>
            <a:endParaRPr lang="zh-CN" sz="2800" dirty="0"/>
          </a:p>
          <a:p>
            <a:pPr algn="just">
              <a:lnSpc>
                <a:spcPct val="150000"/>
              </a:lnSpc>
              <a:buNone/>
            </a:pPr>
            <a:endParaRPr lang="zh-CN" sz="2800" dirty="0"/>
          </a:p>
        </p:txBody>
      </p:sp>
      <p:pic>
        <p:nvPicPr>
          <p:cNvPr id="1073742874" name="图片 1"/>
          <p:cNvPicPr>
            <a:picLocks noRot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4415" y="3053715"/>
            <a:ext cx="7843520" cy="3646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3.2  </a:t>
            </a:r>
            <a:r>
              <a:rPr altLang="zh-CN" dirty="0">
                <a:sym typeface="+mn-ea"/>
              </a:rPr>
              <a:t>FLASH 的绘图基础</a:t>
            </a:r>
            <a:br>
              <a:rPr altLang="zh-CN" dirty="0">
                <a:sym typeface="+mn-ea"/>
              </a:rPr>
            </a:br>
            <a:r>
              <a:rPr altLang="zh-CN" dirty="0">
                <a:sym typeface="+mn-ea"/>
              </a:rPr>
              <a:t> </a:t>
            </a:r>
            <a:r>
              <a:rPr lang="en-US" altLang="zh-CN" dirty="0"/>
              <a:t>3.2.1 </a:t>
            </a:r>
            <a:r>
              <a:rPr dirty="0"/>
              <a:t>引导层动画</a:t>
            </a:r>
            <a:endParaRPr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79331"/>
            <a:ext cx="10515600" cy="4425228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dirty="0" smtClean="0"/>
              <a:t>   </a:t>
            </a:r>
            <a:r>
              <a:rPr altLang="zh-CN" dirty="0"/>
              <a:t>1、添加引导层的方法</a:t>
            </a:r>
            <a:endParaRPr altLang="zh-CN" dirty="0"/>
          </a:p>
          <a:p>
            <a:pPr marL="0" indent="0">
              <a:lnSpc>
                <a:spcPct val="160000"/>
              </a:lnSpc>
              <a:buNone/>
            </a:pPr>
            <a:endParaRPr lang="en-US" altLang="zh-CN" dirty="0"/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0" y="2475230"/>
            <a:ext cx="7459980" cy="3759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015" y="727075"/>
            <a:ext cx="4970780" cy="2800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015" y="3995420"/>
            <a:ext cx="4971415" cy="2552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72795"/>
            <a:ext cx="10515600" cy="5887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altLang="zh-CN" dirty="0"/>
          </a:p>
          <a:p>
            <a:pPr marL="0" indent="0">
              <a:buNone/>
            </a:pPr>
            <a:r>
              <a:rPr altLang="zh-CN" dirty="0"/>
              <a:t>注意：（1）  </a:t>
            </a:r>
            <a:endParaRPr altLang="zh-CN" dirty="0"/>
          </a:p>
          <a:p>
            <a:pPr marL="0" indent="0">
              <a:buNone/>
            </a:pPr>
            <a:r>
              <a:rPr altLang="zh-CN" dirty="0"/>
              <a:t>      （2）引导层的动画必须用元件，即动画的补间动画</a:t>
            </a:r>
            <a:endParaRPr altLang="zh-CN" dirty="0"/>
          </a:p>
          <a:p>
            <a:pPr marL="0" indent="0">
              <a:buNone/>
            </a:pPr>
            <a:r>
              <a:rPr altLang="zh-CN" dirty="0"/>
              <a:t>      （3）引导层那一层所画的路径必须是点阵矢量图（与PS中的路径相似，只用于编辑时显示，发布出来的时候改引导层路线是不显示的）</a:t>
            </a:r>
            <a:endParaRPr altLang="zh-CN" dirty="0"/>
          </a:p>
          <a:p>
            <a:pPr marL="0" indent="0">
              <a:buNone/>
            </a:pPr>
            <a:r>
              <a:rPr altLang="zh-CN" dirty="0"/>
              <a:t>      （4）引导层动画制作的顺序是先将动画做好，再制作引导层路径</a:t>
            </a:r>
            <a:endParaRPr altLang="zh-CN" dirty="0"/>
          </a:p>
          <a:p>
            <a:pPr marL="0" indent="0">
              <a:buNone/>
            </a:pPr>
            <a:r>
              <a:rPr altLang="zh-CN" dirty="0"/>
              <a:t>      （5）引导层的路径不可以是一个封闭的图形（倘若是一个封闭的图形，动画发布时引导的顺序会不完整→可以尝试制作封闭图形进行尝试比较）</a:t>
            </a:r>
            <a:endParaRPr altLang="zh-CN" dirty="0"/>
          </a:p>
          <a:p>
            <a:pPr marL="0" indent="0">
              <a:buNone/>
            </a:pPr>
            <a:r>
              <a:rPr lang="zh-CN" dirty="0"/>
              <a:t>      （6）制作引导路径动画时，被引导的对象一定要放在引导线的起点和终点上！ </a:t>
            </a:r>
            <a:endParaRPr lang="zh-CN" dirty="0"/>
          </a:p>
          <a:p>
            <a:pPr marL="0" indent="0">
              <a:buNone/>
            </a:pPr>
            <a:endParaRPr lang="zh-CN" dirty="0"/>
          </a:p>
        </p:txBody>
      </p:sp>
      <p:pic>
        <p:nvPicPr>
          <p:cNvPr id="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935" y="186055"/>
            <a:ext cx="5709285" cy="2933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/>
          <p:nvPr>
            <p:ph idx="1"/>
          </p:nvPr>
        </p:nvSpPr>
        <p:spPr>
          <a:xfrm>
            <a:off x="838200" y="784860"/>
            <a:ext cx="10515600" cy="5392420"/>
          </a:xfrm>
        </p:spPr>
        <p:txBody>
          <a:bodyPr/>
          <a:p>
            <a:r>
              <a:rPr lang="zh-CN" altLang="en-US"/>
              <a:t>TIP：（1）一个引导层可以关联多个动画</a:t>
            </a:r>
            <a:endParaRPr lang="zh-CN" altLang="en-US"/>
          </a:p>
          <a:p>
            <a:r>
              <a:rPr lang="zh-CN" altLang="en-US"/>
              <a:t>     （2）引导层路径在发布的时候是不显示的</a:t>
            </a:r>
            <a:endParaRPr lang="zh-CN" altLang="en-US"/>
          </a:p>
          <a:p>
            <a:r>
              <a:rPr lang="zh-CN" altLang="en-US"/>
              <a:t>（展示）</a:t>
            </a:r>
            <a:endParaRPr lang="zh-CN" altLang="en-US"/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7435" y="2371725"/>
            <a:ext cx="7492365" cy="3806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99440"/>
            <a:ext cx="10515600" cy="55778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</a:t>
            </a:r>
            <a:endParaRPr lang="zh-CN" altLang="en-US" dirty="0"/>
          </a:p>
        </p:txBody>
      </p:sp>
      <p:pic>
        <p:nvPicPr>
          <p:cNvPr id="2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0" y="351790"/>
            <a:ext cx="7393940" cy="3155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3733165"/>
            <a:ext cx="7393940" cy="29851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2"/>
</p:tagLst>
</file>

<file path=ppt/tags/tag2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2029</Words>
  <Application>WPS 演示</Application>
  <PresentationFormat>自定义</PresentationFormat>
  <Paragraphs>172</Paragraphs>
  <Slides>24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宋体</vt:lpstr>
      <vt:lpstr>Wingdings</vt:lpstr>
      <vt:lpstr>黑体</vt:lpstr>
      <vt:lpstr>A思源黑体—06</vt:lpstr>
      <vt:lpstr>思源黑体 Light</vt:lpstr>
      <vt:lpstr>Verdana</vt:lpstr>
      <vt:lpstr>微软雅黑</vt:lpstr>
      <vt:lpstr>Arial Unicode MS</vt:lpstr>
      <vt:lpstr>Calibri</vt:lpstr>
      <vt:lpstr>等线</vt:lpstr>
      <vt:lpstr>Cambria</vt:lpstr>
      <vt:lpstr>Office 主题​​</vt:lpstr>
      <vt:lpstr>自定义设计方案</vt:lpstr>
      <vt:lpstr>1_自定义设计方案</vt:lpstr>
      <vt:lpstr>PowerPoint 演示文稿</vt:lpstr>
      <vt:lpstr>本章内容</vt:lpstr>
      <vt:lpstr>教学目标</vt:lpstr>
      <vt:lpstr>3.1  FLASH 的工作界面</vt:lpstr>
      <vt:lpstr> 3.2  FLASH 的绘图基础  3.2.1 引导层动画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3.2.2 遮罩层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 FLASH 的工作界面</vt:lpstr>
      <vt:lpstr>3.3  FLASH 的工作界面</vt:lpstr>
      <vt:lpstr>3.3  FLASH制作基本动画</vt:lpstr>
      <vt:lpstr>PowerPoint 演示文稿</vt:lpstr>
      <vt:lpstr>PowerPoint 演示文稿</vt:lpstr>
      <vt:lpstr>课堂小结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六 为</dc:creator>
  <cp:lastModifiedBy>Administrator</cp:lastModifiedBy>
  <cp:revision>1334</cp:revision>
  <dcterms:created xsi:type="dcterms:W3CDTF">2018-10-10T05:36:00Z</dcterms:created>
  <dcterms:modified xsi:type="dcterms:W3CDTF">2019-12-25T07:31:17Z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